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59" r:id="rId4"/>
    <p:sldId id="260" r:id="rId5"/>
    <p:sldId id="264" r:id="rId6"/>
    <p:sldId id="263" r:id="rId7"/>
  </p:sldIdLst>
  <p:sldSz cx="9144000" cy="6858000" type="screen4x3"/>
  <p:notesSz cx="6888163" cy="100203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9AA3AF"/>
    <a:srgbClr val="FF6600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4412" autoAdjust="0"/>
  </p:normalViewPr>
  <p:slideViewPr>
    <p:cSldViewPr snapToGrid="0">
      <p:cViewPr>
        <p:scale>
          <a:sx n="59" d="100"/>
          <a:sy n="59" d="100"/>
        </p:scale>
        <p:origin x="-16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57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870" cy="5010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699" y="0"/>
            <a:ext cx="2984870" cy="5010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CEFBC8-760A-4A74-A1F8-5CF0404CF149}" type="datetime2">
              <a:rPr lang="en-GB" altLang="en-US"/>
              <a:pPr>
                <a:defRPr/>
              </a:pPr>
              <a:t>Thursday, 04 January 2018</a:t>
            </a:fld>
            <a:endParaRPr lang="en-GB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7546"/>
            <a:ext cx="2984870" cy="5010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699" y="9517546"/>
            <a:ext cx="2984870" cy="5010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589AB9-0890-4E66-86E0-81632AC9EC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6150" name="Picture 1" descr="uw-logo-blu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86" y="9329665"/>
            <a:ext cx="1293124" cy="70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870" cy="5010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9" y="0"/>
            <a:ext cx="2984870" cy="5010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7546"/>
            <a:ext cx="2984870" cy="5010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9" y="9517546"/>
            <a:ext cx="2984870" cy="5010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848967-15F6-4386-8BF7-1C4E0EF743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5128" name="Picture 1" descr="uw-logo-blu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105" y="9197454"/>
            <a:ext cx="1415900" cy="77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pitchFamily="-108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pitchFamily="-108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pitchFamily="-108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pitchFamily="-108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48967-15F6-4386-8BF7-1C4E0EF743D5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84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48967-15F6-4386-8BF7-1C4E0EF743D5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6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654">
              <a:defRPr/>
            </a:pPr>
            <a:r>
              <a:rPr lang="en-US" i="1" dirty="0" smtClean="0">
                <a:solidFill>
                  <a:prstClr val="black"/>
                </a:solidFill>
              </a:rPr>
              <a:t>(10mins)</a:t>
            </a:r>
          </a:p>
          <a:p>
            <a:pPr defTabSz="952654">
              <a:defRPr/>
            </a:pPr>
            <a:endParaRPr lang="en-US" i="1" dirty="0" smtClean="0">
              <a:solidFill>
                <a:prstClr val="black"/>
              </a:solidFill>
            </a:endParaRPr>
          </a:p>
          <a:p>
            <a:pPr defTabSz="952654">
              <a:defRPr/>
            </a:pPr>
            <a:r>
              <a:rPr lang="en-US" i="1" dirty="0" smtClean="0">
                <a:solidFill>
                  <a:prstClr val="black"/>
                </a:solidFill>
              </a:rPr>
              <a:t>The </a:t>
            </a:r>
            <a:r>
              <a:rPr lang="en-US" i="1" dirty="0">
                <a:solidFill>
                  <a:prstClr val="black"/>
                </a:solidFill>
              </a:rPr>
              <a:t>external examining role is one of evaluating evidence relating to the assessment of students’ learning through a series of activities and actions which lead to the formation of opinions and judgments and the exchange of ideas and advice in order to drive up standards.</a:t>
            </a:r>
          </a:p>
          <a:p>
            <a:pPr defTabSz="952654">
              <a:defRPr/>
            </a:pPr>
            <a:endParaRPr lang="en-US" i="1" dirty="0">
              <a:solidFill>
                <a:prstClr val="black"/>
              </a:solidFill>
            </a:endParaRPr>
          </a:p>
          <a:p>
            <a:pPr defTabSz="952654">
              <a:defRPr/>
            </a:pPr>
            <a:r>
              <a:rPr lang="en-US" dirty="0" smtClean="0">
                <a:solidFill>
                  <a:prstClr val="black"/>
                </a:solidFill>
              </a:rPr>
              <a:t>(3</a:t>
            </a:r>
            <a:r>
              <a:rPr lang="en-US" baseline="0" dirty="0" smtClean="0">
                <a:solidFill>
                  <a:prstClr val="black"/>
                </a:solidFill>
              </a:rPr>
              <a:t> x 3</a:t>
            </a:r>
            <a:r>
              <a:rPr lang="en-US" dirty="0" smtClean="0">
                <a:solidFill>
                  <a:prstClr val="black"/>
                </a:solidFill>
              </a:rPr>
              <a:t>mins</a:t>
            </a:r>
            <a:r>
              <a:rPr lang="en-US" dirty="0">
                <a:solidFill>
                  <a:prstClr val="black"/>
                </a:solidFill>
              </a:rPr>
              <a:t>) On your table(s) </a:t>
            </a:r>
            <a:r>
              <a:rPr lang="en-US" dirty="0" smtClean="0">
                <a:solidFill>
                  <a:prstClr val="black"/>
                </a:solidFill>
              </a:rPr>
              <a:t>is 1 sheet</a:t>
            </a:r>
            <a:r>
              <a:rPr lang="en-US" baseline="0" dirty="0" smtClean="0">
                <a:solidFill>
                  <a:prstClr val="black"/>
                </a:solidFill>
              </a:rPr>
              <a:t> split into 4 columns:</a:t>
            </a:r>
            <a:endParaRPr lang="en-US" dirty="0">
              <a:solidFill>
                <a:prstClr val="black"/>
              </a:solidFill>
            </a:endParaRPr>
          </a:p>
          <a:p>
            <a:pPr defTabSz="952654">
              <a:defRPr/>
            </a:pPr>
            <a:r>
              <a:rPr lang="en-US" dirty="0">
                <a:solidFill>
                  <a:prstClr val="black"/>
                </a:solidFill>
              </a:rPr>
              <a:t>Work in groups to brainstorm where the information would come from (1), the activities through which the evidence is obtained (2</a:t>
            </a:r>
            <a:r>
              <a:rPr lang="en-US" dirty="0" smtClean="0">
                <a:solidFill>
                  <a:prstClr val="black"/>
                </a:solidFill>
              </a:rPr>
              <a:t>), the skills and knowledge you require</a:t>
            </a:r>
            <a:r>
              <a:rPr lang="en-US" baseline="0" dirty="0" smtClean="0">
                <a:solidFill>
                  <a:prstClr val="black"/>
                </a:solidFill>
              </a:rPr>
              <a:t> (3)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and the outcomes </a:t>
            </a:r>
            <a:r>
              <a:rPr lang="en-US" dirty="0" smtClean="0">
                <a:solidFill>
                  <a:prstClr val="black"/>
                </a:solidFill>
              </a:rPr>
              <a:t>(4)</a:t>
            </a:r>
            <a:endParaRPr lang="en-US" dirty="0">
              <a:solidFill>
                <a:prstClr val="black"/>
              </a:solidFill>
            </a:endParaRPr>
          </a:p>
          <a:p>
            <a:pPr defTabSz="952654"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Skills and knowledge – think</a:t>
            </a:r>
            <a:r>
              <a:rPr lang="en-US" baseline="0" dirty="0" smtClean="0"/>
              <a:t> about the items on your lists. What skills and knowledge do you need to be able to undertake the role. Feedback – do you have all these? What might you want to work on? Get response.</a:t>
            </a:r>
            <a:endParaRPr lang="en-US" dirty="0" smtClean="0"/>
          </a:p>
          <a:p>
            <a:endParaRPr lang="en-US" baseline="0" dirty="0" smtClean="0"/>
          </a:p>
          <a:p>
            <a:pPr defTabSz="9244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/>
              <a:t>What have you done, observed or learnt to equip you for the role?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e.g. Critical friend, be able to find patterns, ability to connect information, draw and test conclusions, excellent oral and written communication etc.</a:t>
            </a:r>
          </a:p>
          <a:p>
            <a:pPr defTabSz="952654">
              <a:defRPr/>
            </a:pPr>
            <a:endParaRPr lang="en-US" dirty="0">
              <a:solidFill>
                <a:prstClr val="black"/>
              </a:solidFill>
            </a:endParaRPr>
          </a:p>
          <a:p>
            <a:pPr defTabSz="952654">
              <a:defRPr/>
            </a:pPr>
            <a:r>
              <a:rPr lang="en-US" dirty="0" smtClean="0">
                <a:solidFill>
                  <a:prstClr val="black"/>
                </a:solidFill>
              </a:rPr>
              <a:t>Feedback – refer</a:t>
            </a:r>
            <a:r>
              <a:rPr lang="en-US" baseline="0" dirty="0" smtClean="0">
                <a:solidFill>
                  <a:prstClr val="black"/>
                </a:solidFill>
              </a:rPr>
              <a:t> to handout ‘Evidence Base’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A1A7-58F5-4060-9229-25F6312F53E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86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A1A7-58F5-4060-9229-25F6312F53E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87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30mins </a:t>
            </a:r>
            <a:r>
              <a:rPr lang="en-US" dirty="0" err="1" smtClean="0"/>
              <a:t>mins</a:t>
            </a:r>
            <a:r>
              <a:rPr lang="en-US" dirty="0" smtClean="0"/>
              <a:t> 3 envelopes</a:t>
            </a:r>
            <a:r>
              <a:rPr lang="en-US" baseline="0" dirty="0" smtClean="0"/>
              <a:t> for each scenario (1, 2, 3 &amp; 4)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Scenario 1 – exam scripts</a:t>
            </a:r>
          </a:p>
          <a:p>
            <a:r>
              <a:rPr lang="en-US" baseline="0" dirty="0" smtClean="0"/>
              <a:t>S1 Key issues</a:t>
            </a:r>
          </a:p>
          <a:p>
            <a:r>
              <a:rPr lang="en-US" baseline="0" dirty="0" smtClean="0"/>
              <a:t>S1 Possible line of action</a:t>
            </a:r>
          </a:p>
          <a:p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A1A7-58F5-4060-9229-25F6312F53EC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97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848967-15F6-4386-8BF7-1C4E0EF743D5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871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"/>
            <a:ext cx="8712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5"/>
          <p:cNvCxnSpPr>
            <a:cxnSpLocks noChangeShapeType="1"/>
          </p:cNvCxnSpPr>
          <p:nvPr userDrawn="1"/>
        </p:nvCxnSpPr>
        <p:spPr bwMode="auto">
          <a:xfrm>
            <a:off x="7043738" y="5589588"/>
            <a:ext cx="0" cy="8715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13" descr="uw-logo-whit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5683250"/>
            <a:ext cx="15144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200800" cy="1470025"/>
          </a:xfrm>
        </p:spPr>
        <p:txBody>
          <a:bodyPr anchor="b"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826104"/>
            <a:ext cx="7200800" cy="1296144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43608" y="4221088"/>
            <a:ext cx="7200900" cy="1223962"/>
          </a:xfrm>
        </p:spPr>
        <p:txBody>
          <a:bodyPr/>
          <a:lstStyle>
            <a:lvl1pPr marL="0" indent="0">
              <a:buNone/>
              <a:defRPr sz="1800" strike="noStrik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5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46AC-4B68-44A8-8CEE-E6A96C503CF9}" type="datetime1">
              <a:rPr lang="en-GB" smtClean="0"/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78C-1936-4629-8624-A8C78D062D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8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3ED6-562E-413A-9CD3-D8B378DBBA76}" type="datetime1">
              <a:rPr lang="en-GB" smtClean="0"/>
              <a:t>04/01/2018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678C-1936-4629-8624-A8C78D062D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0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912768" cy="108012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116013" y="2239928"/>
            <a:ext cx="6912371" cy="3997384"/>
          </a:xfrm>
        </p:spPr>
        <p:txBody>
          <a:bodyPr/>
          <a:lstStyle>
            <a:lvl1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03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with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116013" y="1916113"/>
            <a:ext cx="6985000" cy="4321199"/>
          </a:xfrm>
        </p:spPr>
        <p:txBody>
          <a:bodyPr/>
          <a:lstStyle>
            <a:lvl1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None/>
              <a:defRPr sz="24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10801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05115" y="3177464"/>
            <a:ext cx="1729537" cy="1621699"/>
          </a:xfrm>
        </p:spPr>
        <p:txBody>
          <a:bodyPr/>
          <a:lstStyle/>
          <a:p>
            <a:endParaRPr lang="en-GB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105115" y="4904672"/>
            <a:ext cx="1729537" cy="1621699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05115" y="1450256"/>
            <a:ext cx="1729537" cy="1621699"/>
          </a:xfrm>
        </p:spPr>
        <p:txBody>
          <a:bodyPr/>
          <a:lstStyle/>
          <a:p>
            <a:endParaRPr lang="en-GB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282218" y="3177464"/>
            <a:ext cx="1729537" cy="1621699"/>
          </a:xfrm>
        </p:spPr>
        <p:txBody>
          <a:bodyPr/>
          <a:lstStyle/>
          <a:p>
            <a:endParaRPr lang="en-GB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282218" y="4904672"/>
            <a:ext cx="1729537" cy="1621699"/>
          </a:xfrm>
        </p:spPr>
        <p:txBody>
          <a:bodyPr/>
          <a:lstStyle/>
          <a:p>
            <a:endParaRPr lang="en-GB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282218" y="1450256"/>
            <a:ext cx="1729537" cy="1621699"/>
          </a:xfrm>
        </p:spPr>
        <p:txBody>
          <a:bodyPr/>
          <a:lstStyle/>
          <a:p>
            <a:endParaRPr lang="en-GB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475109" y="3177464"/>
            <a:ext cx="1729537" cy="1621699"/>
          </a:xfrm>
        </p:spPr>
        <p:txBody>
          <a:bodyPr/>
          <a:lstStyle/>
          <a:p>
            <a:endParaRPr lang="en-GB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75109" y="4904672"/>
            <a:ext cx="1729537" cy="1621699"/>
          </a:xfrm>
        </p:spPr>
        <p:txBody>
          <a:bodyPr/>
          <a:lstStyle/>
          <a:p>
            <a:endParaRPr lang="en-GB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5109" y="1450256"/>
            <a:ext cx="1729537" cy="16216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4537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ith caption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15900" y="207963"/>
            <a:ext cx="8712200" cy="6408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20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5900" y="3848100"/>
            <a:ext cx="8712200" cy="2768600"/>
          </a:xfrm>
          <a:prstGeom prst="rect">
            <a:avLst/>
          </a:prstGeom>
          <a:gradFill>
            <a:gsLst>
              <a:gs pos="68992">
                <a:srgbClr val="000000">
                  <a:alpha val="25000"/>
                </a:srgbClr>
              </a:gs>
              <a:gs pos="24000">
                <a:schemeClr val="tx1">
                  <a:alpha val="46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Ignore this text</a:t>
            </a:r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55976" y="4856460"/>
            <a:ext cx="4038600" cy="4000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355976" y="5433020"/>
            <a:ext cx="4038600" cy="863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211959" y="4856460"/>
            <a:ext cx="18000" cy="1440160"/>
          </a:xfrm>
          <a:prstGeom prst="rect">
            <a:avLst/>
          </a:prstGeom>
          <a:solidFill>
            <a:schemeClr val="bg1"/>
          </a:solidFill>
        </p:spPr>
        <p:txBody>
          <a:bodyPr vert="vert" wrap="none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5pPr marL="1828800" indent="0">
              <a:buNone/>
              <a:defRPr sz="800">
                <a:noFill/>
              </a:defRPr>
            </a:lvl5pPr>
          </a:lstStyle>
          <a:p>
            <a:pPr lvl="0"/>
            <a:r>
              <a:rPr lang="en-GB"/>
              <a:t>Ignore this text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8532440" y="4856460"/>
            <a:ext cx="18000" cy="1440160"/>
          </a:xfrm>
          <a:prstGeom prst="rect">
            <a:avLst/>
          </a:prstGeom>
          <a:solidFill>
            <a:schemeClr val="bg1"/>
          </a:solidFill>
        </p:spPr>
        <p:txBody>
          <a:bodyPr vert="vert" wrap="none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5pPr marL="1828800" indent="0">
              <a:buNone/>
              <a:defRPr sz="800">
                <a:noFill/>
              </a:defRPr>
            </a:lvl5pPr>
          </a:lstStyle>
          <a:p>
            <a:pPr lvl="0"/>
            <a:r>
              <a:rPr lang="en-GB"/>
              <a:t>Ignore this text</a:t>
            </a:r>
          </a:p>
        </p:txBody>
      </p:sp>
    </p:spTree>
    <p:extLst>
      <p:ext uri="{BB962C8B-B14F-4D97-AF65-F5344CB8AC3E}">
        <p14:creationId xmlns:p14="http://schemas.microsoft.com/office/powerpoint/2010/main" val="70796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ith caption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15900" y="207963"/>
            <a:ext cx="8712200" cy="6389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5900" y="208335"/>
            <a:ext cx="8712200" cy="2768600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Ignore this text</a:t>
            </a:r>
            <a:endParaRPr lang="en-GB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535980"/>
            <a:ext cx="4038600" cy="4000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749300" y="1112540"/>
            <a:ext cx="4038600" cy="863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932040" y="535980"/>
            <a:ext cx="18000" cy="1440160"/>
          </a:xfrm>
          <a:prstGeom prst="rect">
            <a:avLst/>
          </a:prstGeom>
          <a:solidFill>
            <a:schemeClr val="bg1"/>
          </a:solidFill>
        </p:spPr>
        <p:txBody>
          <a:bodyPr vert="vert" wrap="none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5pPr marL="1828800" indent="0">
              <a:buNone/>
              <a:defRPr sz="800">
                <a:noFill/>
              </a:defRPr>
            </a:lvl5pPr>
          </a:lstStyle>
          <a:p>
            <a:pPr lvl="0"/>
            <a:r>
              <a:rPr lang="en-GB"/>
              <a:t>Ignore this text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611560" y="535980"/>
            <a:ext cx="18000" cy="1440160"/>
          </a:xfrm>
          <a:prstGeom prst="rect">
            <a:avLst/>
          </a:prstGeom>
          <a:solidFill>
            <a:schemeClr val="bg1"/>
          </a:solidFill>
        </p:spPr>
        <p:txBody>
          <a:bodyPr vert="vert" wrap="none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5pPr marL="1828800" indent="0">
              <a:buFont typeface="Arial" panose="020B0604020202020204" pitchFamily="34" charset="0"/>
              <a:buNone/>
              <a:defRPr sz="800">
                <a:noFill/>
              </a:defRPr>
            </a:lvl5pPr>
          </a:lstStyle>
          <a:p>
            <a:pPr lvl="0"/>
            <a:r>
              <a:rPr lang="en-GB"/>
              <a:t>Ignore this text</a:t>
            </a:r>
          </a:p>
        </p:txBody>
      </p:sp>
    </p:spTree>
    <p:extLst>
      <p:ext uri="{BB962C8B-B14F-4D97-AF65-F5344CB8AC3E}">
        <p14:creationId xmlns:p14="http://schemas.microsoft.com/office/powerpoint/2010/main" val="212461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115616" y="1772816"/>
            <a:ext cx="4908947" cy="4320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5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156326" y="1772816"/>
            <a:ext cx="1872058" cy="2808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156327" y="4725144"/>
            <a:ext cx="1728041" cy="136815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i="1">
                <a:solidFill>
                  <a:srgbClr val="061D4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10801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097" y="4725144"/>
            <a:ext cx="6528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7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115616" y="5229200"/>
            <a:ext cx="6912768" cy="777209"/>
          </a:xfrm>
        </p:spPr>
        <p:txBody>
          <a:bodyPr/>
          <a:lstStyle>
            <a:lvl1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18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115616" y="548680"/>
            <a:ext cx="6911975" cy="647700"/>
          </a:xfr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1116013" y="1341438"/>
            <a:ext cx="6911975" cy="3671887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1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w-logo-bl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686425"/>
            <a:ext cx="151606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5"/>
          <p:cNvCxnSpPr>
            <a:cxnSpLocks noChangeShapeType="1"/>
          </p:cNvCxnSpPr>
          <p:nvPr userDrawn="1"/>
        </p:nvCxnSpPr>
        <p:spPr bwMode="auto">
          <a:xfrm>
            <a:off x="7029450" y="5589588"/>
            <a:ext cx="0" cy="871537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10801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116013" y="1916113"/>
            <a:ext cx="6985000" cy="3241079"/>
          </a:xfrm>
        </p:spPr>
        <p:txBody>
          <a:bodyPr/>
          <a:lstStyle>
            <a:lvl1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24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36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 Layou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w-logo-bl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686425"/>
            <a:ext cx="151606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7029450" y="5589588"/>
            <a:ext cx="0" cy="871537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</p:spPr>
      </p:cxnSp>
      <p:sp>
        <p:nvSpPr>
          <p:cNvPr id="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115616" y="5229200"/>
            <a:ext cx="5688632" cy="777209"/>
          </a:xfrm>
        </p:spPr>
        <p:txBody>
          <a:bodyPr/>
          <a:lstStyle>
            <a:lvl1pPr marL="0" indent="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None/>
              <a:defRPr sz="18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115616" y="548680"/>
            <a:ext cx="6911975" cy="647700"/>
          </a:xfr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1116013" y="1341438"/>
            <a:ext cx="6911975" cy="3671887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4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7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FFFFFF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549275"/>
            <a:ext cx="69119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2133600"/>
            <a:ext cx="69119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0" r:id="rId2"/>
    <p:sldLayoutId id="2147483735" r:id="rId3"/>
    <p:sldLayoutId id="2147483736" r:id="rId4"/>
    <p:sldLayoutId id="2147483737" r:id="rId5"/>
    <p:sldLayoutId id="2147483738" r:id="rId6"/>
    <p:sldLayoutId id="2147483731" r:id="rId7"/>
    <p:sldLayoutId id="2147483733" r:id="rId8"/>
    <p:sldLayoutId id="2147483734" r:id="rId9"/>
    <p:sldLayoutId id="2147483739" r:id="rId10"/>
    <p:sldLayoutId id="214748374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+mj-lt"/>
          <a:ea typeface="MS PGothic" panose="020B0600070205080204" pitchFamily="34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" pitchFamily="34" charset="0"/>
          <a:ea typeface="MS PGothic" panose="020B0600070205080204" pitchFamily="34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" pitchFamily="34" charset="0"/>
          <a:ea typeface="MS PGothic" panose="020B0600070205080204" pitchFamily="34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" pitchFamily="34" charset="0"/>
          <a:ea typeface="MS PGothic" panose="020B0600070205080204" pitchFamily="34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" pitchFamily="34" charset="0"/>
          <a:ea typeface="MS PGothic" panose="020B0600070205080204" pitchFamily="34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1C54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1C54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1C54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1C54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Font typeface="Wingdings" panose="05000000000000000000" pitchFamily="2" charset="2"/>
        <a:buChar char="§"/>
        <a:defRPr>
          <a:solidFill>
            <a:srgbClr val="404040"/>
          </a:solidFill>
          <a:latin typeface="+mn-lt"/>
          <a:ea typeface="MS PGothic" panose="020B0600070205080204" pitchFamily="34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Font typeface="Wingdings" panose="05000000000000000000" pitchFamily="2" charset="2"/>
        <a:buChar char="§"/>
        <a:defRPr>
          <a:solidFill>
            <a:srgbClr val="404040"/>
          </a:solidFill>
          <a:latin typeface="+mn-lt"/>
          <a:ea typeface="MS PGothic" panose="020B0600070205080204" pitchFamily="34" charset="-128"/>
          <a:cs typeface="ＭＳ Ｐゴシック" pitchFamily="-108" charset="-128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Font typeface="Wingdings" panose="05000000000000000000" pitchFamily="2" charset="2"/>
        <a:buChar char="§"/>
        <a:defRPr>
          <a:solidFill>
            <a:srgbClr val="404040"/>
          </a:solidFill>
          <a:latin typeface="+mn-lt"/>
          <a:ea typeface="MS PGothic" panose="020B0600070205080204" pitchFamily="34" charset="-128"/>
          <a:cs typeface="ＭＳ Ｐゴシック" pitchFamily="-108" charset="-128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Font typeface="Wingdings" panose="05000000000000000000" pitchFamily="2" charset="2"/>
        <a:buChar char="§"/>
        <a:defRPr>
          <a:solidFill>
            <a:srgbClr val="404040"/>
          </a:solidFill>
          <a:latin typeface="+mn-lt"/>
          <a:ea typeface="MS PGothic" panose="020B0600070205080204" pitchFamily="34" charset="-128"/>
          <a:cs typeface="ＭＳ Ｐゴシック" pitchFamily="-108" charset="-128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Font typeface="Wingdings" panose="05000000000000000000" pitchFamily="2" charset="2"/>
        <a:buChar char="§"/>
        <a:defRPr>
          <a:solidFill>
            <a:srgbClr val="404040"/>
          </a:solidFill>
          <a:latin typeface="+mn-lt"/>
          <a:ea typeface="MS PGothic" panose="020B0600070205080204" pitchFamily="34" charset="-128"/>
          <a:cs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F0096"/>
        </a:buClr>
        <a:buFont typeface="Arial" pitchFamily="34" charset="0"/>
        <a:buChar char="»"/>
        <a:defRPr sz="2000">
          <a:solidFill>
            <a:srgbClr val="001C5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F0096"/>
        </a:buClr>
        <a:buFont typeface="Arial" pitchFamily="34" charset="0"/>
        <a:buChar char="»"/>
        <a:defRPr sz="2000">
          <a:solidFill>
            <a:srgbClr val="001C5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F0096"/>
        </a:buClr>
        <a:buFont typeface="Arial" pitchFamily="34" charset="0"/>
        <a:buChar char="»"/>
        <a:defRPr sz="2000">
          <a:solidFill>
            <a:srgbClr val="001C5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F0096"/>
        </a:buClr>
        <a:buFont typeface="Arial" pitchFamily="34" charset="0"/>
        <a:buChar char="»"/>
        <a:defRPr sz="2000">
          <a:solidFill>
            <a:srgbClr val="001C5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cademy.ac.uk/assets/documents/externalexamining/External_Examiners_Handbook_2012_290312_1637_FINAL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worc.ac.uk/aqu/documents/EE_handbook_final.pdf" TargetMode="External"/><Relationship Id="rId4" Type="http://schemas.openxmlformats.org/officeDocument/2006/relationships/hyperlink" Target="http://www.qaa.ac.uk/Publications/InformationAndGuidance/Pages/quality-code-B7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External Examiner Induction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year in the life of…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Catriona Robinson (Deputy Head IoE (Quality)</a:t>
            </a:r>
          </a:p>
          <a:p>
            <a:r>
              <a:rPr lang="en-GB" dirty="0" smtClean="0"/>
              <a:t>Marie Stowell (Director of QED)</a:t>
            </a:r>
          </a:p>
          <a:p>
            <a:endParaRPr lang="en-GB" dirty="0"/>
          </a:p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January ’18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0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To understand the activities, evidence base, knowledge and skills required to perform the external examiner role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To consider a range of external examiner scenarios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6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BMUEhQVFRUWGBkXFhcYFxgYGBgXGBcZGhgYGBgYGyYeHBojGhgaHy8gIycpLCwsGCAxNTAqNSYrLCkBCQoKDgwOGg8PGiokHyQqLCwsLCwsLCkqLiksLCwsKiwsLCwsLCwsLCwsLCwsLCwsLCwsLCwsLCwsLCwsLCwsLP/AABEIANoA5wMBIgACEQEDEQH/xAAbAAEAAgMBAQAAAAAAAAAAAAAABQYCAwQBB//EAEEQAAIBAgQDBgMFBwMDBAMAAAECEQADBBIhMQVBUQYTImFxgTKRoSNCscHRBxRScoLh8DNikqKy8RVDg8IXJFP/xAAaAQACAwEBAAAAAAAAAAAAAAAAAwECBAUG/8QAMREAAgIBAwMCAwYHAQAAAAAAAAECEQMSITEEQVETIjKhsUJhcYGR8AUUIzPR4fEk/9oADAMBAAIRAxEAPwC4dlsfis11xhSyljbQ5wAFtsRI01BO511B6VaLfHHAHeYa8vXKO8g+wH0rs4ThO6s20/hUT5sdWJ8yxJ9664pGPG4xSTGTmpNujhXjlrYll/nR1+rKBXTbxiMJV1I6hgfwNbcorjv8GsuDmtIZ38IB131FM9xTYq37R+IBrCWEY9491QACwJidspg+KAQdNxoYNdPYfhLYUXbd7K10lDmA1KlRAJkkw2bU9aj8Pwey3FVFlIWyGa5G2cFY35yRt0HStWD4scXxlWTOtu0HT4iA5XL92YKnPOuslehhd+62Np6aX4n0KlKU8SKUpQB4arnaK3buYe7aWHMNbCzrngMEEmM2gIn02NWG6pKkAwYMHoetfH+N4YjH90xH7w7t3Ts2ZVKoHRmQqQZadOQiJIqk2kty8FuVzh2HvOVCK7NbeCYiAQFOaYjQgH+Qecd+HW5YvhrluDClzBy5S2VyZ1y5tf6tda+h4HgrXi5e6w8XiyBVBcAFifDJUk/DPrJ1rLN3d4Wb4BZge7fKCGGsjbQEGCCTHOQQTikp1qrY1LIrruS3ZnHC5atlSSrJIJ8jAnzykfWpyqZ2c4a2FxfdJIsOrXFBacrScyieUmdOUec3MVtxyUo2jJJUz2lKVcqKUpQApSlAClKUAKUpQApSlAClKUAeUqHsdowR47V5OsrmHnqhP4V0Dj1nm4HqGA9yRAqiyRfDRZwkuxIVjceASdhqa8t3gwlSCDsQZHzFRfanGd3hXPMjKPOdT/0g1MnSshK3RH9jsGSL99wQ15zzMwCflM8ugqs/uT4DHLKgWi+a2yzlCky6uWOjZAxkkzvPIfQuFYTu7NtNiFWfWBP1qJ7Y8AOKS2AJyPLBTlcqVKnI0xMGYOhAjpSpY7ivK3HRyVJ+GS2F4pauJmS4jLrqGEaEg8+or1eKWjtctn0dT+flVAt/s/xNpWy4hWWS0OqquupMBTGvLQCqniOOstx0fDo6glTcthW2BEgETBEwTypcs84/Z+YyGCE+J/I+2tjkzBZBYmIG49fcge4rPDX86hoImdDE7xrBNfHVt2gyOzBFLq+V2OUwTnZQx+IjSd5nmanuzf7QSuIuWb4uGyq5rV3JcYkTMNoSRBIzH+EdanF1Ucjqq/Erm6aWP7y68f4z+7IHOWJ+8TO0wqgEsx2AEb1R8bibaXhjMYQC5AtooByZUMgGQJiSzExoPKs+Jces4nH21Z5U21axEgZsxzK6n78QwkDSRyqW4vaVMJcYxmUEoxWcragHy3IkdaR1GSUsix9iccVGOruYW+OLhcQe8BFq+VZXALQ2QAyFBIBCr77TrEFiePPjrtq21tc9m+xL2yxXKTAXxRJNvPm3EqNBsJ3iF21euG2ht3CGAJJBRWMkKY1YkKfCOhkisGAsIUUsbxVXdlQFgneItxwD4VgNIEcp1gzSOXJXp1/wlxheskr1/JewpaQ0XBlVpJ8AYz1ACk/+dbMpqg9meHi7ireItvca39oc7DKWYBQpuCB4oLKSIzAKSJq/it+JVGjPPk9pSlNKClKUAKUpQApSlAClKUAKUpQApSlAGBQdBWpsGh3UfKt9Kq4p8om2Ql7spaObIblvNvkdhPtMVBvwYjFpZ71riAK7BokGdyQNSSEB8mO81dbjhQSTAAJJ6Ab1XOAr3t+7eI3YaHcADQeRg2x6oaTKEbSQyM5U2yxlwBqYqu8Z7bWLIuBWDuo2WCATzYgwAOhIJ2FR/wC1DH2reDYXCGL6JbJbxsJIjKdCDBk9I518u7PcfkCzdtaD7yyx23KgbTpPzoz5JQj7VYzp8UZy972J7ivHsTjRlvN9nPwIuUNroWOpP960X8C/gs4dbeaM1zPqCp0Ac/FB1OhnwjpNdt1bYVWlWtvosMZZt4BXZY3O/l15+G38REqhGZizXCFBiICop38pmIGmknjyyzye+XzOzJY4x0Y1+h1cBw625D2ouTIUgsBP8LH7uYMBvpljnXXjcAXuhmd7hVSDamEGYzmZQYEDl4mPXkI4XDnDC7kysS4GZrjzAhipkmYgQB5V0Yzjd6xad1wl4oN7rzlBOzE6tE9YjyqKlJ3FbszySXxP8i2cE7M2rmBtFRbNz4s4GUd4GY6ZYJCsSoJ1gc6237ne2nsXcO7lgVZRkykdc5aAIg9ddjWn9mazhmuG4WuM7F01CWyTMKkwJHinnmPnVvS0BMCJ3867CxKSTOXKTi2mVWxwi4xVbdlMOqLlDwpYKw1FvLp77amurA9i7dq4t5WbvoAdixbMsyynMdjPtCx8IqxxSrxwxjuUc2zTZwqpooAA2AAAHyrdSlOKHtKUoAUpSgBSlKAFKUoAUpSgBSlKAFKUoAixxd/vYa6PTu2/B6wPaa0DDi6nm1q4B/yCkfWpatV/EKgJZgo6kgD61SpeS1rwVXtH2stMgSzdDFmi5lnS2urkmI+EER51xJ2oGEwaSqnFXQzLaBJ3dirOB4o15DUmBoJEJ2k4weI4kWsMCQPskYEEMbgDOSDplVFYHf4x6VeODdjrNg94V7y+2r3n8Ts3PU7Dy2iBypNyc3X+hvtUVZTOHdhcTj7n7xjnKhhoumfLvCja2vlqavnCuy+HwyZLVpQOZiSfUnWpYClMWNcvdlZZZS24R8T/AGh2zw/ia3bNtHV7QbuyojRirEAACdF11NTXARcx6i4yG3YkLl/9y4/3h/tQbTHMHyEn+1Phiv8Au9w7gukzsCjN85WrPwjDxbw5Rsq92pKKFgyg12kCY2is8sMJ5N1wO9SUMaafJ1YLhFq2qhbaCNtAY0jf6V03LAZSrDMCCCDsQdx6VtpWtRSVJGVts+e4zAvwvEi/aBOFuMFuoJOTM2jeQnblqRzFXjhnEVv2kupOVxIkQemorbfwyuCGAIIgg9KqmIt3eHQbQ7zD81ZjKeZMHTzj16hTfp/h9Bv93nn6lwpUdwvjdu+PDIYbq249CNCPME1I05NNWhTTTpilKVJAmk0pQAmk0pQAmk0pQAmk0pQAmk1oW98f+0x/0g/nXFjONLbBJ1+0FtQNy2XNGvlOu2lVckiUmyUmk1hZuZlBgiQDB3Eis6sQJpSlAHyz/wDLV8XBb7hJIkFiyiNPFz6nQSdK4+PcWu3G+3Ytcf4LYWEXlmI/hEE+KdjpUDiFLXVtXrQYtmdQXTILJGWSkSzTBBJ9NprfhuFC0LjE+DQKTLFQxClQTrA+IaxVcuJ5fdF1BfMdjyLF7a930JzsegwuW5AYkM2v8VwITtsckaf7quuG7Vk/Eq67Qf1FVJsNoCNDvHmxzER5Ex6AV2WLfhnma2YcEVjVrdmTLlbm6LUvapPvKR6EH9K6E7R2Tu0eoNVJreg6jetFwbCQOeboOZq7wRKa2af2gcRF25hjbuBwhZriKpDd2pIdtYiIAEnUnTznOyfay09q0C4P2aCRMKFTUPI0bMCPPQ9YouLw4vWiAAGveImDpYtnwCT1JB5T4ulTeEwq2kVQsKBoDv7zrNYsGNZZykuOP0NeaXpwjF88/qfQrfHbB2ur+H41stcXssYFxZ9Y/GvnmWRt5/571ss2Af8ADW19NHyZfVZ9EOMSYzrPqK9cKwjQ187FuJ03rNLjDVSQR0P5VR9MvIeqzmxXDb+HxZTDW3uWvuM0/Z3ATpIEhdomBrvFWbhHai3bRreIxBu4hGIuKLZzKx1yBba6gDQHWetRa4+4Yh20gxJg66jXnUQnEkwDsXR2VyxtMsls7tLW3M+IEsSCZI13kVhl00sFyhvZqWZZaUuxfeC8WfEPcbu2t21IRA4hmbdmjkBoAJ61LE18o7P9pLxQhCTLMy2nds2QuYyO05ljmIiDpuasZx5yZmJAiT4pjrJBI08pp+OGtWKnLSy55xWt8Uo3YD3qivjQXUfxAtIIIgZduvxA/Oua8rEzA6j050+OC+4t5GX5uJ2xu6/MVzP2isj7+3kf0qleKNIrETsfQ1ZdPHyV9RlxHaqydsx/p/U1sHaS1p8Qny/Q1UAsLyqpX+OvLXSRbQMFtyDBEAjOw2DAyIBiTO1UyRhDkvDVJ7H18doLPN49Q36Vlc4/YCk94IAnnsBNfP8AgnCkxGIvMt+ICf6eRg2h8ZLZuYI0jbXessb2dxaNobV7IjABSVcF9FdlOmwjfXXrpmlkxptbjVCbO3D9qyxuuMyhXDQd4Zbko0aaBV+lc+L4yGs2FLMWzBmY6EsWAmY5CT6VW8Twp7FlrbPDZi5tmCWXLClipI+FY0PN+grV+9m4beZtQpzbZQ9wkZRA1yyB7c650nfB0IxXJ9c4XxZBZth7gzZVkwVG3TlXWvGbJ/8AcT51RO7GWB90BfkK2LhfD+FduPTquTkvI7LwOLWf/wCtv/kP1pVCGHImNKVb+XXkj1GRFvgBRy5cFjuzqGYiN2YZWMDQAnTlvXIvD3F1kuZGVikwpEEbDKSRtcEmT8BHWrHa5DWuDAIWvhubZrgG8KCbaD38R/q+aM2NRSjF8vgdjm5W32RM4Xh5uMFUb/TqT5V3cZwi2u7QLsNW5sSevQdPOujE3f3a2La/6j6uRuB0H1HzNO+NzDajMyMNTuFPXr0+VaNTbT7CKXHcjIjYx0n8KrfGcUxuDDoyloBuH7wVjoAB1hvmtWXFxbUuSRAmRJ05jTl+H40riTWXutezvg3bwiR4bgky+o0JIAIIzA8tZK+plLS4we7GdOo69UlsiR4VZDXbhBkKe6Gugt2ozesuY9Kme7k+lcuEwfc20RYIA3iJ5z/fzruLwPOmdPj9PGolMs9c3I52WPLzr3CXddf0rPLInnWo2TOnvWjkUdJPrWN1dorYiEASazmB/mlVA5cM0b04lw9cRbNtuZBkRIIYEETpOldBg1jZJB/z8aiSslbETiOz2Zrtva0w7xCJBW5MEAgeHkflHw138WRlUMhzKoh7bbXF+9rE5+h9dNa7lbXy5VqxmDt3Vi4oYTOvIjZhzBGuopThXBfV5K8Lot9yoJCpdVFB08NxHCofVtPVW5RUvexCIEAOYu0KPU7achOsDlWvA8OXDYhhdm9duKGss4HwgZ+7JG7BgCDE6yOdcfBLaNicQUAgZXV9iwuAneBoAAIGkrO81jx5pKeih88acdRLm7y/wVq69awvWypma9sGT6V00tjIab+GZ5AOVdRsCdjyPQ6+3npVMVwXEXAlvEwtm3mclWAAXOG5/Cdlk7Ko3I1uPELFx0+wuFH/AJUIMkb5lO3kRUBj7mIsXLS33uYgM2ZBaCLqjAgMgQyZjQiDWHqaq3expwXdImH7LWRYXEN3uGIUNozZlA1AIIzTHLzqq2sTiP3xmW8zXHi2rFQWZFEro27ERoBPi2NT3Ee1sLfS8t9bndnu7d4EKx5x4QsgazPkNd4nB8XW3aueEPiHI7sjxC3oQzkzKMC5gQJlI5xyYOTbfY6FJqu512+NJfayl8IZORblseEsVPxKwBHMgR8QG8VFcERf3xbUKoQlmJkQYZVQZoPWDzOtaeB4a/hn7/uRctNAUhWJUaRBXmTHI8uR1nME1r96bEOhHekRJzgPEAZoga6wOcbQQbY4e/bgnJKkyy5hAI+9JnyorcvzrCziA406SOnsfcV7A3mvQR4OMzO8p5a9RXtZ2jpXlTZBE8XxndBcqlmuNkUAhYJDGczEAQATqfKuvsJiLdzEvvKKqi2VylAoOXQzIhd+TZq2XACCGUMOhEj5GpDgWJt2rkkBQQRoBEnrH+a1ly4pSkpeEPhkUYuPkwx14vcZjzO0cuXyFc2D4oUYgbEEH3qwXez4ZpRwFOsbkTtHlUNi+zd1GkDMOq/pvTozg1RRxfJmXBEmqBxbgpu2luWc0W77ME8QAUqHA3GU6hvORqBV6VjlhtOUdDtt/m9dnD+AYIGcjM7HMQS5BMARlBylRGikQNaz9TGTrSNwTUbUjXwbDZMP3ygsuX7KRJIeMrEeQP0rgOGYLmIMTGojXpVk43xg2vBbgEDU9OgA9Khm4xcu2ylyCJmYg6culNx6quhUqujjRDW6zh5Mtoo3PXyA5mtlmBJOw3/t1NePiZ9BsPKnW3wUOjGW0yIyrlBLDedRHX1rguNIjrWziTMEtDyZv+Rgf9v1rmsnOyqNyQPnpURWwM2W13g8q8B1ipD/ANL+1KhgFBIzMQAf1Pp9KcT4aLLjWQRI/P61GtXRNM5A06RpWq5bkgDckD1nQfjS95e9dPAMOWxCTqBLE+mo+sVZulZC3dHNx7DrduXLbEqAQqMN0KgBWU8iCJqvYTgbYa6C1wN310eOACWIaE3AEMcywInNO9T+LU942bQ5jPUGaiO2OOaytqC0spgbItxT4HZgZkBjCxGgJIisueCUVJcj8Tt0ya4Bilu2ke4BcYnKQDA5Ak+YMiPL2rbiMJldgBsSPkajuy9jIbdkfCcrIdjCwHDDrpm06nprIYjGST5kn5mp6fJ6sVJEZoPHJxYQee/0p2evIcXccscyWwoUwJD3GYsNJYAKgnXn1rDA8Oa9chTG5M8o/vHzqQxfY03QrNAuJ8JDEEQZGo8/xO1R1UVKOlPcMOztklibin4gpGu45cxrVN432bwrlmKi3I8RByqI1liIgbz5GuHi3aPE4TLnNu8ozBplHOuhUwZOoGgYQDPWvOE4G7j2W8/eWrR1ysFKtr93qdIkjz6VwX02Zzq6OlHLjirMcR2YxOOcZClrDoM9oagMQBDlYMiJjQaHkYqRw/ZG2UbvQqs5XMtklUhTOUmAWB3Ogk6xOtXHA4XJauZRskDckzJOp3PP3qEvXjyrs4OmitvBgyZpM5LOGChYECIUREDkAOQiNK7cTwx0GZkMafUVngxk+1cTrCKebc2PkPxruxfGu8slSMrSNtmHl9K121SithGz5IJnj1pWV1OZpTihxm6eY0nbyrptPIrksOZ9d/TnU1w7AG5auMonKvhHVt4+X4iiTUVuSlZyYdyrAhiI2NSP/r90RLfQT71Grcn868I15zoIqrinyFtE52jw3jDgaECT56/lWrs+ZviNgCfy/Ot3ah9EXoJPrt+R+decCsZcNedTLEMPSBP5/hSL/pDOZEZxNc9x2nRmJHtt9K5c+wjyraj5ga57ildYn/PKtCVKhbOt10ida027BJUDWSAPWa38K4e99ugHM8vL1qZwGFsC8qq7O667eGQOsfnS5TUdiyjZF8bUd4VB0WF9gK87P2x32cnS2pY/gPx+lY8Sw5Fxg+pkk+cnetlmLeFcga3HCD0UZjQ/gSRHc1YrFG5cmdSdPKeQqV7RW5uL1ya/M1BYJZvW55sunTxCp/tGwDrG+XX0nT86rLaSSJW6dkdguGG4+XYDc9BUzw3Hr3vc21AtqpIPMxGv1qOw+IyYd25uci9YG9YcKuFWusN1ttHrIqJrUmTF1RG49QLry0nMZPUydaxvYBLygPPh2IJ0J0nodDzFa7lvqdedTuB4LFsPdbKNIA3/AM8qvOtNMiN3aKfZDWH7oFiynNacgrJyEFRy2kaGOsTrKNbDKHWSDr/5/wA5VPcX4Kl/BsLRIIbOrHcMtUThnahVyK4/1Wy5FBJW8T4hEyVOrAieYrnYP/Pka+y/kzblfrQT7r5ovfAl7mxcvNudB5x+rfhXFhuJXkuhyxIJ8Q6jyHKOUVlxTj1oWktoLhA3ItXIkD+XzNVTjXadla3bsI5e4+WXXKJOgEHUiTMx92nrqMVtya3+gn0MlbRZZOI92wuZ4Fo5pzQAFMjWdtDVa7IdpreFPcXEuNZXxC4FY+FtiwOsSra7wNqwOGvXL1m1fdGUHvXCg6sp8JM/dzRp8oFcGBNy7jVvBCEW5ctk5l1zoz2wVGsEF2nXpyFc/L10ZO8e9K7NcOlaVT7s+q4PjAv2LrKQFAJUg6ZcsgyYEbidtDVfwlxbnkTyJEjbpodxsSNapnCiycOKtcuFXa4e6A8JJEmSIJXKM0Ex0Emu7gnHxas2bdxAMq6BvAx5Bg1wqsBfCecjaNa04OrjKTSFZumlFWX3i2EhlUKSqqAIBjnJ9awt8AZlmcvQHf3HKtGH7RvAAO4zLImVEcxppI+ddnCLz3LxZ2kKD6CeXTr8q2XJRMmzZC3FMR57edKy4hirdtizMACSQNyddwBqaUx5YrlgsUnwiEt3gTp51P8AZfi7LcFvTI0nplME7+tV/DcunpUhasazFOmk1TFp07LNjuziMS9ohSdx90n22rTgeCutwPdyhE133jb0jeoyxcKkFSdDO+nyrqxvFLj28rERvI3O+hjTp8qz6Z/DexfVHmjn4li+9uMw2JhfQbT+NdvZq7Fxk5OPqP7fhUUaytY42iShIJ0PP8aZKNx0oqnvZ0twO8pMJp1ldvnUbevwYmY00Mj2NduP45cuWwh011I0zCNj/nT3iFT61bGpfaIlXYmcHjycNcRFOrLBAMyZmY5Qse9dHBfsLqhh43IUj+BT/wDYmNOnrUbw3EPbnKxXNv8A5+dei54w0yQZnmTP61SUOV5JTOjE3zcuM53JPyGw9gK7Mba//XsRscxPqa04vimckKqpO8bt1k/lWGJ4kTbS3oAv1PX0op7bBa3NWFWL1vpnX8RXXxjGg3m5x4R7aH6zXFYbKyufukGOsa1GkkkyZOvLrrVtNysi9iycTwDsLQRCyqmhGozHVjWWDt9zZusxGcgLl3y5pgHz5x5VE4fjF1AFDnL7aeh3FSFniCHDslwEsGkAaZvU0txklRe1yRtu14pjb61L48vdceGAFBLGQo0kmTy1+lRAuR5dKzxOJuMkFzlGwnaNqvKLuyiZLNxQfu7Ko0DBAecEElj6kH51TMZ2KTEYi3LGTc1OgKqWzHIQNIBMTOoHtNcO4mbeYFFdWABB202NdGF4r9uruB4dAAIAB0hR7zSpYbtUXjka3TK9x7gd+2zJavO6qRHeAzpB+JRB2jUCZqk47i7LeXvBHdspDA+YaR5RPzr6xxjiC3LmZBA68yRzI5f2qDx3Cbd5SG8LNIz5QTDGY5aA7a/2xS6CNaoo3Q66a9rexH8J43abFXszqrkqiKTqw3kcoPhE/wC3zFaOG8cQXUVsttFXvCWYDVQUXeBJV/bXflo4LYFi53bgEFjbbeBdWCI/2MozAdfasuG4JBjMQjgMANmAOjEEcuUxtXDko43OP3fTY6sU5qMjCxxtVw1wI2bu3IGXnrAIOs6CZ5CtnZbDYziBYrdtWgpgBgxb2HQjmenyjGwIIe5bGUOTlCkhQNkyrtoo3/3Crp2HuRZfLGl14Os7zqeoka1s6bDjyTaaF9VPLixRldHKeyV3Mqh7ebMuvdgMCCNojnOo2qN47gcbZutb7y6BlLaNmZ7Y5goSQNxDR77Vf7vG3AkBM38WXX51F3MQWJYmSdCeddWPRpbrY5UurlL4tyA4dwV7dvNcC3LpiAhYs23xOx6SYEDpvFKl7uIYHwGG2U776kkegj3pWHLgbm9Cs0QzNRVs08KYAa/4a7lxAnf1qLw2AvQALdwx/tb06V2WeFX5/wBJ/WP1rvycb5OXTPcTfIMCsUxObSt9/geIYaWmGvl+tcw7PYgHS0/+e9QpRrkNLOtUG/WtLKSf16Vnb4Hif4GHy/Xej8NvDdGP9J/KoteSKfgyK9ax0Faytz+Fh6g/pWv93c6lW8xB+dWVBTNV59a8tnof1+RraeG3CNFb/if0rMcJuxojeuU6aGanUvJFMyXGgDasHxIJmPatTYM8pnmINeJgrhGltj/SZ8qPaiaZvW/Wdy30HnWtOFX9lsv5SPpNda8MxMQbLf8AT+tVcoruTpfg5FEma29+Jg1keB4szFrbbxIJ+tYW+z+KO9oj+pfoZqNUPKDTLwYNcGbr08qzD5hB967LPZu+d1GvVh+VbD2avryB118Q/tUa4+Q0vwRrWory2NalxwC9025yOnrXPe4NeH3DHlH5ULJF9w0s5pBNacTcjb/zXWOHXNfs2nc+E/5Ncl6w4OqsOWoP6VZST7hTK5xFQ+IuKD4iiXF8nQkA7fyT5VpxWIi7eupqbtq2RHUnKQPePnXVhsOwxjllIBQx/Syrt/MrfKuYW8uJS2BqCQfIA3Li/MER/KeleV6xr+Yml+/3R6TpL9GF/ge4jDkKg0G3kPapbs1cKm4smJZsvKS0dPL61HnDPoiv4SxmVaQAeTHck+uhnlXRwrFKl+8u7FTlWfiKgfD5mWGn8PlVv4bL+t+TGfxL3YOOGWSdKwYx71gDOorl4risltjIEDQmIB2EkkDevTSemLZ5dK3R7bYFySQAo35ZnMn5IEHuaV5hU57yTz9d/P8AvSl4I6YK+Xv+ozJK5Oj6XSKUrEOFeRXtKAEUilKAFKUoAUpSgDyK9pSgBFKUoARSKUoAUpSgBSlKAEVzY/Fd3bZ+mw6kmFHuSK6axdAdxMa+h61DA+P8b4tetXXv9zmVwFtksAcoInwiTqxLQddSa09kOG4riOIN0kWLdqVLKupJBATxSCQCTPLN51M/tCxDX8Qli3qcwRBOxJ8R016a+Qq9dmuBrhMLbsr90Sx6sdWPzrHHFCc22vzNs8koQik/vo+JcXfFLd7lnYQ+Q6DNGaJMJI0g6STM86+j8K/ZzZRTdy53ZQ3jksdjk1jLJEHSdTUZ+0fhYS411RJ8F3/icrR8gfevovDsvdJk0UqCPQifzqcMFbSVURnk2k75RwL2ZtQPjH9RP/dNVvtX2ZR8mGRmBvMoY/FAzAkwP9qtvpprpV7JqCwX2mOuNytiPcnL+Ck/1VpyTlSjfJlgldkDa/Zn3QC2cRcVRsuY89dmzD5AUq+UpuplaQpSlVAUpSgBSlKAFKUoAUpSgBSlKAFKUoAUpSgBSlKAFKUoAVwcdxptWLjiJA09SQNNDrrp51137uVS0EwCdN9OlfOO0fakXsYuFzZYyKRtF1yBlJI0CzM7Tl6CV5JaYtovBJyVkz2G4L4rmKceJ/AnkgPiYfzN+FXIVowdkIiqogKIA6Aacq30Y4aYpBknrk2QPa7B57SnowX2fwj2zZa39k72bBYc9Lar/wAfD+Vb+PR+7XSTEIWB818S++YCuDsRjUuYRShBAa5tpANxiBHLQ1RKst+V9CzleOvDJvEXsisx5An5Caiey1gi0zmJuMWkdB4QfcCfevO2F9hhHFv4z8MbyAW0/wCMe9c3DsZewttExQQqoCi7bBy6ADxA/D+HrUya1q+xVfDsWSlYWrwYAqQQdiNQfelOKGdKUoAUpSgBSlKAFKUoAUpSgBSlKAFKUoAUpSgBSlKAFKUoA8Iqqcb7Gd4bty232jmSGnK/RGA5RpI1HntVspVZQUlTLRk4u0UjgHaU4cmziswAMd4xzMhP3bp3y7Rc1BB1POrqjgiQQfTWofj3AFvIxU5bm4eCfYjcr5D2ql4Lj17h5uLdChEALKZyhfuvbIAJDbQROkbiKQpyxvTPjz/kf6cci1Q57r/B9B4xw/v7Fy0SQHUqYMfUbTtVQ7HYtcHnsOuQByDO6Nr/ANDDxCNiW9rZwjiXeWLTuVV7ihsoOxMSBrrBIB86h+1vBgYvjTKCLhEfBGhPkp8U8tepqc2pLXHsVw6W9EuGdvE7JuYqwoIyqDcYeQIIJ/qCx/V0qZKyKrHZbi0N3F34wIQ/xKOXnE/I+Rq0ipwzWSOpdyuWDxy0sqnH+Eth7T3MJdNnUE24zWySYlVOinXloY2mDXlSPa1A9jued1gOey+MnT+UD3rylZcyxy0jMcNStk5SlK2GYUpSgBSlKAFKUoAUpSgBSlKAFKUoAUpSgBSlKAFKUoAUpSgBURxHsth79zvLtsO8ZQTyXmANvn1qXrRjj9k/8rfgahpPklNrg+SWnI723427u9lwluVNxHciWV1JgKVXnGhkakV9aUZbX2hDQvjYgAGB4jGwB1MVTuxKDu7bQJyJrz1va6+eVf8AiOlWLtZcK4LEFSQRbMEGCNudJxO02Myc0fPOJ4ju3uIi3VNol8PcRcxNudF0MDTOAW0CAE7VZezvbK46WEa01xmADvmUMrMTClYEwBvMkQY1qw8E1wlidZs2585tiZqjdl0AxNoAAD96v6Dbw27uXTy5UuMPSft7jHP1F7uxbMVbGIxZQzltrB9TDNHv3fyalZdnP9TEHnm3/wDku0pkcancn5FSk1sj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9" y="-22291"/>
            <a:ext cx="9144001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476672"/>
            <a:ext cx="5868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/>
              <a:t>So where does the information come from? 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75845" y="4284338"/>
            <a:ext cx="6298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activities will you undertake?</a:t>
            </a:r>
          </a:p>
          <a:p>
            <a:r>
              <a:rPr lang="en-US" sz="3200" dirty="0" smtClean="0"/>
              <a:t>What skills and knowledge do you need?</a:t>
            </a:r>
          </a:p>
          <a:p>
            <a:r>
              <a:rPr lang="en-US" sz="3200" dirty="0" smtClean="0"/>
              <a:t>What will be the outcomes?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958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and 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n-US" sz="3600" i="1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en-US" sz="3600" i="1" dirty="0">
                <a:solidFill>
                  <a:prstClr val="black"/>
                </a:solidFill>
              </a:rPr>
              <a:t>“Externals </a:t>
            </a:r>
            <a:r>
              <a:rPr lang="en-US" sz="3600" i="1" dirty="0" smtClean="0">
                <a:solidFill>
                  <a:prstClr val="black"/>
                </a:solidFill>
              </a:rPr>
              <a:t>examiners need to be </a:t>
            </a:r>
            <a:r>
              <a:rPr lang="en-US" sz="3600" i="1" dirty="0">
                <a:solidFill>
                  <a:prstClr val="black"/>
                </a:solidFill>
              </a:rPr>
              <a:t>able to understand the technical, cultural and procedural languages of the </a:t>
            </a:r>
            <a:r>
              <a:rPr lang="en-US" sz="3600" i="1" dirty="0" smtClean="0">
                <a:solidFill>
                  <a:prstClr val="black"/>
                </a:solidFill>
              </a:rPr>
              <a:t>discipline</a:t>
            </a:r>
            <a:r>
              <a:rPr lang="en-GB" sz="3600" i="1" dirty="0" smtClean="0"/>
              <a:t>, the institution and increasingly the national frameworks for describing and evaluating standards.”</a:t>
            </a:r>
          </a:p>
          <a:p>
            <a:pPr marL="0" lvl="0" indent="0" algn="r">
              <a:buNone/>
            </a:pPr>
            <a:r>
              <a:rPr lang="en-US" sz="2000" i="1" dirty="0" smtClean="0">
                <a:solidFill>
                  <a:prstClr val="black"/>
                </a:solidFill>
              </a:rPr>
              <a:t>(taken from HEA (2012)) </a:t>
            </a:r>
            <a:endParaRPr lang="en-GB" sz="2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Consider each of the scenarios </a:t>
            </a:r>
          </a:p>
          <a:p>
            <a:r>
              <a:rPr lang="en-US" sz="2800" dirty="0" smtClean="0"/>
              <a:t>Identify the key issues</a:t>
            </a:r>
          </a:p>
          <a:p>
            <a:r>
              <a:rPr lang="en-US" sz="2800" dirty="0" smtClean="0"/>
              <a:t>What possible lines of action might you take?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95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2" y="1528690"/>
            <a:ext cx="7676296" cy="2808288"/>
          </a:xfrm>
        </p:spPr>
        <p:txBody>
          <a:bodyPr/>
          <a:lstStyle/>
          <a:p>
            <a:r>
              <a:rPr lang="en-US" sz="2400" dirty="0"/>
              <a:t>HEA (2012) A Handbook for External Examining. </a:t>
            </a:r>
            <a:r>
              <a:rPr lang="en-US" sz="2400" dirty="0">
                <a:hlinkClick r:id="rId3"/>
              </a:rPr>
              <a:t>http://www.heacademy.ac.uk/assets/documents/externalexamining/External_Examiners_Handbook_2012_290312_1637_FINAL.pdf</a:t>
            </a:r>
            <a:r>
              <a:rPr lang="en-US" sz="2400" dirty="0"/>
              <a:t> </a:t>
            </a:r>
          </a:p>
          <a:p>
            <a:r>
              <a:rPr lang="en-US" sz="2400" dirty="0"/>
              <a:t>QAA Quality Code Part B: Assuring and Enhancing Academic Quality; Chapter B7: External Examining (2011) </a:t>
            </a:r>
            <a:r>
              <a:rPr lang="en-US" sz="2400" dirty="0">
                <a:hlinkClick r:id="rId4"/>
              </a:rPr>
              <a:t>http://www.qaa.ac.uk/Publications/InformationAndGuidance/Pages/quality-code-B7.aspx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University of Worcester (2017) External </a:t>
            </a:r>
            <a:r>
              <a:rPr lang="en-US" sz="2400" dirty="0"/>
              <a:t>Examiners Handbook. </a:t>
            </a: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www.worc.ac.uk/aqu/documents/EE_handbook_final.pdf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70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I.1db.Sept08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HOI.1db.Sept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I.1db.Sept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I.1db.Sept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I.1db.Sept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I.1db.Sept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I.1db.Sept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I.1db.Sept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I.1db.Sept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I.1db.Sept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I.1db.Sept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I.1db.Sept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I.1db.Sept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438</Words>
  <Application>Microsoft Office PowerPoint</Application>
  <PresentationFormat>On-screen Show (4:3)</PresentationFormat>
  <Paragraphs>50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HOI.1db.Sept08</vt:lpstr>
      <vt:lpstr>External Examiner Induction</vt:lpstr>
      <vt:lpstr>Aims:</vt:lpstr>
      <vt:lpstr>PowerPoint Presentation</vt:lpstr>
      <vt:lpstr>Skills and knowledge</vt:lpstr>
      <vt:lpstr>Scenarios</vt:lpstr>
      <vt:lpstr>Further information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 in Society A University Contribution</dc:title>
  <dc:creator>John Coleman</dc:creator>
  <cp:lastModifiedBy>Catriona Robinson</cp:lastModifiedBy>
  <cp:revision>40</cp:revision>
  <cp:lastPrinted>2018-01-03T19:37:16Z</cp:lastPrinted>
  <dcterms:modified xsi:type="dcterms:W3CDTF">2018-01-04T17:18:32Z</dcterms:modified>
</cp:coreProperties>
</file>